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Roboto"/>
      <p:regular r:id="rId25"/>
      <p:bold r:id="rId26"/>
      <p:italic r:id="rId27"/>
      <p:boldItalic r:id="rId28"/>
    </p:embeddedFont>
    <p:embeddedFont>
      <p:font typeface="Outfit ExtraBold"/>
      <p:bold r:id="rId29"/>
    </p:embeddedFont>
    <p:embeddedFont>
      <p:font typeface="Outfit"/>
      <p:regular r:id="rId30"/>
      <p:bold r:id="rId31"/>
    </p:embeddedFont>
    <p:embeddedFont>
      <p:font typeface="Outfit Medium"/>
      <p:regular r:id="rId32"/>
      <p:bold r:id="rId33"/>
    </p:embeddedFont>
    <p:embeddedFont>
      <p:font typeface="Lexend"/>
      <p:regular r:id="rId34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OutfitExtraBol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utfit-bold.fntdata"/><Relationship Id="rId30" Type="http://schemas.openxmlformats.org/officeDocument/2006/relationships/font" Target="fonts/Outfit-regular.fntdata"/><Relationship Id="rId11" Type="http://schemas.openxmlformats.org/officeDocument/2006/relationships/slide" Target="slides/slide5.xml"/><Relationship Id="rId33" Type="http://schemas.openxmlformats.org/officeDocument/2006/relationships/font" Target="fonts/OutfitMedium-bold.fntdata"/><Relationship Id="rId10" Type="http://schemas.openxmlformats.org/officeDocument/2006/relationships/slide" Target="slides/slide4.xml"/><Relationship Id="rId32" Type="http://schemas.openxmlformats.org/officeDocument/2006/relationships/font" Target="fonts/OutfitMedium-regular.fntdata"/><Relationship Id="rId13" Type="http://schemas.openxmlformats.org/officeDocument/2006/relationships/slide" Target="slides/slide7.xml"/><Relationship Id="rId35" Type="http://schemas.openxmlformats.org/officeDocument/2006/relationships/font" Target="fonts/Lexend-bold.fntdata"/><Relationship Id="rId12" Type="http://schemas.openxmlformats.org/officeDocument/2006/relationships/slide" Target="slides/slide6.xml"/><Relationship Id="rId34" Type="http://schemas.openxmlformats.org/officeDocument/2006/relationships/font" Target="fonts/Lexend-regular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3dfc30639e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33dfc30639e_6_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45f40701a1_1_28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38" name="Google Shape;238;g345f40701a1_1_28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39" name="Google Shape;239;g345f40701a1_1_28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g345f40701a1_1_28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345f40701a1_1_28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42" name="Google Shape;242;g345f40701a1_1_28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45f40701a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45f40701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45f40701a1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45f40701a1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45f40701a1_0_55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81" name="Google Shape;281;g345f40701a1_0_55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82" name="Google Shape;282;g345f40701a1_0_55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g345f40701a1_0_55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g345f40701a1_0_55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85" name="Google Shape;285;g345f40701a1_0_55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45f40701a1_0_89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97" name="Google Shape;297;g345f40701a1_0_89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98" name="Google Shape;298;g345f40701a1_0_89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" name="Google Shape;299;g345f40701a1_0_89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g345f40701a1_0_89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01" name="Google Shape;301;g345f40701a1_0_89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45f40701a1_0_71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13" name="Google Shape;313;g345f40701a1_0_71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14" name="Google Shape;314;g345f40701a1_0_71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" name="Google Shape;315;g345f40701a1_0_71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g345f40701a1_0_71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17" name="Google Shape;317;g345f40701a1_0_71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45f40701a1_1_45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29" name="Google Shape;329;g345f40701a1_1_45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30" name="Google Shape;330;g345f40701a1_1_45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g345f40701a1_1_45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345f40701a1_1_45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33" name="Google Shape;333;g345f40701a1_1_45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45f40701a1_1_68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47" name="Google Shape;347;g345f40701a1_1_68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48" name="Google Shape;348;g345f40701a1_1_68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9" name="Google Shape;349;g345f40701a1_1_68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g345f40701a1_1_68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51" name="Google Shape;351;g345f40701a1_1_68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45d26439c1_11_12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64" name="Google Shape;364;g345d26439c1_11_12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65" name="Google Shape;365;g345d26439c1_11_12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6" name="Google Shape;366;g345d26439c1_11_12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g345d26439c1_11_12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68" name="Google Shape;368;g345d26439c1_11_12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3dfc30639e_2_80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33" name="Google Shape;133;g33dfc30639e_2_80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34" name="Google Shape;134;g33dfc30639e_2_80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33dfc30639e_2_80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33dfc30639e_2_80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37" name="Google Shape;137;g33dfc30639e_2_80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dfc30639e_0_125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44" name="Google Shape;144;g33dfc30639e_0_125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45" name="Google Shape;145;g33dfc30639e_0_125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g33dfc30639e_0_125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33dfc30639e_0_125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48" name="Google Shape;148;g33dfc30639e_0_125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3dfc30639e_0_149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55" name="Google Shape;155;g33dfc30639e_0_149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56" name="Google Shape;156;g33dfc30639e_0_149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g33dfc30639e_0_149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33dfc30639e_0_149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59" name="Google Shape;159;g33dfc30639e_0_149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3dfc30639e_0_133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67" name="Google Shape;167;g33dfc30639e_0_133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68" name="Google Shape;168;g33dfc30639e_0_133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g33dfc30639e_0_133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33dfc30639e_0_133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71" name="Google Shape;171;g33dfc30639e_0_133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45d26439c1_12_0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78" name="Google Shape;178;g345d26439c1_12_0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79" name="Google Shape;179;g345d26439c1_12_0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g345d26439c1_12_0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g345d26439c1_12_0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82" name="Google Shape;182;g345d26439c1_12_0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46175ab4b9_1_3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93" name="Google Shape;193;g346175ab4b9_1_3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94" name="Google Shape;194;g346175ab4b9_1_3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g346175ab4b9_1_3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346175ab4b9_1_3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97" name="Google Shape;197;g346175ab4b9_1_3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45f40701a1_0_13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08" name="Google Shape;208;g345f40701a1_0_13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09" name="Google Shape;209;g345f40701a1_0_13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g345f40701a1_0_13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345f40701a1_0_13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12" name="Google Shape;212;g345f40701a1_0_13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45f40701a1_0_26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23" name="Google Shape;223;g345f40701a1_0_26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24" name="Google Shape;224;g345f40701a1_0_26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g345f40701a1_0_26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345f40701a1_0_26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27" name="Google Shape;227;g345f40701a1_0_26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Relationship Id="rId4" Type="http://schemas.openxmlformats.org/officeDocument/2006/relationships/image" Target="../media/image7.jpg"/><Relationship Id="rId5" Type="http://schemas.openxmlformats.org/officeDocument/2006/relationships/image" Target="../media/image10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Relationship Id="rId4" Type="http://schemas.openxmlformats.org/officeDocument/2006/relationships/image" Target="../media/image11.jpg"/><Relationship Id="rId5" Type="http://schemas.openxmlformats.org/officeDocument/2006/relationships/image" Target="../media/image12.jpg"/><Relationship Id="rId6" Type="http://schemas.openxmlformats.org/officeDocument/2006/relationships/image" Target="../media/image1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Relationship Id="rId4" Type="http://schemas.openxmlformats.org/officeDocument/2006/relationships/image" Target="../media/image1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Relationship Id="rId4" Type="http://schemas.openxmlformats.org/officeDocument/2006/relationships/image" Target="../media/image19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Relationship Id="rId4" Type="http://schemas.openxmlformats.org/officeDocument/2006/relationships/image" Target="../media/image15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Relationship Id="rId4" Type="http://schemas.openxmlformats.org/officeDocument/2006/relationships/image" Target="../media/image18.png"/><Relationship Id="rId5" Type="http://schemas.openxmlformats.org/officeDocument/2006/relationships/image" Target="../media/image17.png"/><Relationship Id="rId6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png"/><Relationship Id="rId4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Relationship Id="rId4" Type="http://schemas.openxmlformats.org/officeDocument/2006/relationships/image" Target="../media/image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0" name="Google Shape;130;p25"/>
          <p:cNvSpPr txBox="1"/>
          <p:nvPr/>
        </p:nvSpPr>
        <p:spPr>
          <a:xfrm>
            <a:off x="466650" y="1501550"/>
            <a:ext cx="8125800" cy="21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Category Code: </a:t>
            </a:r>
            <a:r>
              <a:rPr lang="en" sz="2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C1 (</a:t>
            </a:r>
            <a:r>
              <a:rPr lang="en" sz="1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Open Innovation)</a:t>
            </a:r>
            <a:r>
              <a:rPr lang="en" sz="2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	</a:t>
            </a:r>
            <a:endParaRPr sz="21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just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Problem Statement Title: </a:t>
            </a: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EduTrade - Swap Skills, Gain Expertise</a:t>
            </a:r>
            <a:endParaRPr sz="1900">
              <a:solidFill>
                <a:srgbClr val="F8FAFF"/>
              </a:solidFill>
              <a:highlight>
                <a:srgbClr val="292A2D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Team Name: </a:t>
            </a:r>
            <a:r>
              <a:rPr lang="en" sz="1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Caffeine Coder</a:t>
            </a:r>
            <a:endParaRPr sz="19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just">
              <a:lnSpc>
                <a:spcPct val="90000"/>
              </a:lnSpc>
              <a:spcBef>
                <a:spcPts val="2000"/>
              </a:spcBef>
              <a:spcAft>
                <a:spcPts val="200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Institute Name: </a:t>
            </a:r>
            <a:r>
              <a:rPr lang="en" sz="19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Vivekanand Education Society’s Institute of Technology</a:t>
            </a:r>
            <a:endParaRPr sz="2200">
              <a:solidFill>
                <a:srgbClr val="CCA677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4"/>
          <p:cNvSpPr/>
          <p:nvPr/>
        </p:nvSpPr>
        <p:spPr>
          <a:xfrm>
            <a:off x="-804200" y="-73450"/>
            <a:ext cx="10058400" cy="5220652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5" name="Google Shape;245;p34"/>
          <p:cNvSpPr txBox="1"/>
          <p:nvPr/>
        </p:nvSpPr>
        <p:spPr>
          <a:xfrm>
            <a:off x="138725" y="223050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Implementation</a:t>
            </a:r>
            <a:endParaRPr b="1" sz="18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46" name="Google Shape;246;p34"/>
          <p:cNvSpPr txBox="1"/>
          <p:nvPr/>
        </p:nvSpPr>
        <p:spPr>
          <a:xfrm>
            <a:off x="4639150" y="1471275"/>
            <a:ext cx="300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47" name="Google Shape;247;p34"/>
          <p:cNvSpPr txBox="1"/>
          <p:nvPr/>
        </p:nvSpPr>
        <p:spPr>
          <a:xfrm>
            <a:off x="917025" y="4249125"/>
            <a:ext cx="2159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View Courses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34"/>
          <p:cNvSpPr txBox="1"/>
          <p:nvPr/>
        </p:nvSpPr>
        <p:spPr>
          <a:xfrm>
            <a:off x="5350925" y="4335625"/>
            <a:ext cx="1965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34"/>
          <p:cNvSpPr txBox="1"/>
          <p:nvPr/>
        </p:nvSpPr>
        <p:spPr>
          <a:xfrm>
            <a:off x="4790525" y="1500625"/>
            <a:ext cx="3642000" cy="31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34"/>
          <p:cNvSpPr txBox="1"/>
          <p:nvPr/>
        </p:nvSpPr>
        <p:spPr>
          <a:xfrm>
            <a:off x="4135625" y="1588425"/>
            <a:ext cx="4296900" cy="30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Embedded Video Lectures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Users can </a:t>
            </a: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watch courses directly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via an embedded YouTube player.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Live Emotion Analysis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Integrated </a:t>
            </a: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AI-based emotion detection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shows real-time stress levels and emotions.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Course Progress Tracking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Users can see </a:t>
            </a: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completed and pending lessons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in the course content list.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Instructor Information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Displays </a:t>
            </a: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instructor name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and course details for better user engagement.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Structured Course Content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Lessons are </a:t>
            </a: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categorized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with duration (e.g., </a:t>
            </a: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15:30 mins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for "Introduction to React").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3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Feedback System</a:t>
            </a:r>
            <a:r>
              <a:rPr lang="en" sz="13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Enables users to rate and review course content.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251" name="Google Shape;25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4250" y="1278750"/>
            <a:ext cx="2928726" cy="1457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4"/>
          <p:cNvPicPr preferRelativeResize="0"/>
          <p:nvPr/>
        </p:nvPicPr>
        <p:blipFill rotWithShape="1">
          <a:blip r:embed="rId5">
            <a:alphaModFix/>
          </a:blip>
          <a:srcRect b="0" l="7870" r="6211" t="0"/>
          <a:stretch/>
        </p:blipFill>
        <p:spPr>
          <a:xfrm>
            <a:off x="744250" y="2768325"/>
            <a:ext cx="2928723" cy="1641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5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5"/>
          <p:cNvSpPr txBox="1"/>
          <p:nvPr>
            <p:ph idx="1" type="body"/>
          </p:nvPr>
        </p:nvSpPr>
        <p:spPr>
          <a:xfrm>
            <a:off x="228600" y="800100"/>
            <a:ext cx="2019300" cy="2262900"/>
          </a:xfrm>
          <a:prstGeom prst="rect">
            <a:avLst/>
          </a:prstGeom>
        </p:spPr>
        <p:txBody>
          <a:bodyPr anchorCtr="0" anchor="t" bIns="22850" lIns="45725" spcFirstLastPara="1" rIns="45725" wrap="square" tIns="22850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5"/>
          <p:cNvSpPr txBox="1"/>
          <p:nvPr>
            <p:ph idx="2" type="body"/>
          </p:nvPr>
        </p:nvSpPr>
        <p:spPr>
          <a:xfrm>
            <a:off x="2324100" y="800100"/>
            <a:ext cx="2019300" cy="2262900"/>
          </a:xfrm>
          <a:prstGeom prst="rect">
            <a:avLst/>
          </a:prstGeom>
        </p:spPr>
        <p:txBody>
          <a:bodyPr anchorCtr="0" anchor="t" bIns="22850" lIns="45725" spcFirstLastPara="1" rIns="45725" wrap="square" tIns="22850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5"/>
          <p:cNvSpPr/>
          <p:nvPr/>
        </p:nvSpPr>
        <p:spPr>
          <a:xfrm>
            <a:off x="-804200" y="-73450"/>
            <a:ext cx="10058400" cy="5220652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1" name="Google Shape;261;p35"/>
          <p:cNvSpPr txBox="1"/>
          <p:nvPr/>
        </p:nvSpPr>
        <p:spPr>
          <a:xfrm>
            <a:off x="138725" y="223050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Implementation</a:t>
            </a:r>
            <a:endParaRPr b="1" sz="18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62" name="Google Shape;262;p35"/>
          <p:cNvSpPr txBox="1"/>
          <p:nvPr/>
        </p:nvSpPr>
        <p:spPr>
          <a:xfrm>
            <a:off x="4639150" y="1471275"/>
            <a:ext cx="300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263" name="Google Shape;263;p35" title="WhatsApp Image 2025-03-28 at 20.26.09_6b14b050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328851"/>
            <a:ext cx="3479126" cy="1573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5" title="WhatsApp Image 2025-03-28 at 20.26.34_7bb77c59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173" y="3063000"/>
            <a:ext cx="2205175" cy="1792751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5"/>
          <p:cNvSpPr txBox="1"/>
          <p:nvPr/>
        </p:nvSpPr>
        <p:spPr>
          <a:xfrm>
            <a:off x="3864550" y="1179450"/>
            <a:ext cx="4552500" cy="3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Key Features of the Emotion and Stress Tracking System:</a:t>
            </a:r>
            <a:endParaRPr b="1" sz="11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b="1"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Real-Time Emotion &amp; Stress Detection</a:t>
            </a:r>
            <a:r>
              <a:rPr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: Captures emotions (neutral, angry, happy, sad) and stress levels on a 0-80% scale, with the dominant emotion recorded as neutral in this session.</a:t>
            </a:r>
            <a:endParaRPr sz="9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b="1"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Stress &amp; Emotion Visualization</a:t>
            </a:r>
            <a:r>
              <a:rPr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: Includes a stress timeline graph, an emotion distribution pie chart, and a heatmap linking facial positions to stress intensity.</a:t>
            </a:r>
            <a:endParaRPr sz="9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b="1"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Detailed Session Analytics</a:t>
            </a:r>
            <a:r>
              <a:rPr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: Provides average stress (46%), maximum stress (80%), stress variance (693.3), and total recording duration (~58 seconds) with 11 data points.</a:t>
            </a:r>
            <a:endParaRPr sz="9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b="1"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Facial Tracking &amp; Movement Analysis</a:t>
            </a:r>
            <a:r>
              <a:rPr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: Tracks face position, detects subtle movements (10 recorded position changes), and uses a green bounding box for face detection.</a:t>
            </a:r>
            <a:endParaRPr sz="9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b="1"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Correlation Between Emotion &amp; Movement</a:t>
            </a:r>
            <a:r>
              <a:rPr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: Analyzes how emotional states relate to physical movement, measuring movement in pixels and linking different emotions to varying activity levels.</a:t>
            </a:r>
            <a:endParaRPr sz="9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b="1"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Comprehensive Behavioral Insights</a:t>
            </a:r>
            <a:r>
              <a:rPr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: Offers a multi-dimensional analysis of stress, emotions, and physical movement for better understanding of psychological responses.</a:t>
            </a:r>
            <a:br>
              <a:rPr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endParaRPr sz="9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6"/>
          <p:cNvSpPr txBox="1"/>
          <p:nvPr>
            <p:ph idx="1" type="body"/>
          </p:nvPr>
        </p:nvSpPr>
        <p:spPr>
          <a:xfrm>
            <a:off x="228600" y="800100"/>
            <a:ext cx="2019300" cy="2262900"/>
          </a:xfrm>
          <a:prstGeom prst="rect">
            <a:avLst/>
          </a:prstGeom>
        </p:spPr>
        <p:txBody>
          <a:bodyPr anchorCtr="0" anchor="t" bIns="22850" lIns="45725" spcFirstLastPara="1" rIns="45725" wrap="square" tIns="22850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36"/>
          <p:cNvSpPr txBox="1"/>
          <p:nvPr>
            <p:ph idx="2" type="body"/>
          </p:nvPr>
        </p:nvSpPr>
        <p:spPr>
          <a:xfrm>
            <a:off x="2324100" y="800100"/>
            <a:ext cx="2019300" cy="2262900"/>
          </a:xfrm>
          <a:prstGeom prst="rect">
            <a:avLst/>
          </a:prstGeom>
        </p:spPr>
        <p:txBody>
          <a:bodyPr anchorCtr="0" anchor="t" bIns="22850" lIns="45725" spcFirstLastPara="1" rIns="45725" wrap="square" tIns="22850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6"/>
          <p:cNvSpPr/>
          <p:nvPr/>
        </p:nvSpPr>
        <p:spPr>
          <a:xfrm>
            <a:off x="-804200" y="-73450"/>
            <a:ext cx="10058400" cy="5220652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4" name="Google Shape;274;p36"/>
          <p:cNvSpPr txBox="1"/>
          <p:nvPr/>
        </p:nvSpPr>
        <p:spPr>
          <a:xfrm>
            <a:off x="138725" y="223050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Implementation</a:t>
            </a:r>
            <a:endParaRPr b="1" sz="18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75" name="Google Shape;275;p36"/>
          <p:cNvSpPr txBox="1"/>
          <p:nvPr/>
        </p:nvSpPr>
        <p:spPr>
          <a:xfrm>
            <a:off x="4639150" y="1471275"/>
            <a:ext cx="300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276" name="Google Shape;276;p36" title="WhatsApp Image 2025-03-28 at 20.27.13_e13f245f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10800000">
            <a:off x="79263" y="2981126"/>
            <a:ext cx="3591424" cy="152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6" title="WhatsApp Image 2025-03-28 at 20.27.03_77b53de9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081800"/>
            <a:ext cx="3749952" cy="152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36" title="WhatsApp Image 2025-03-28 at 20.26.54_c7fc405e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50375" y="1122563"/>
            <a:ext cx="4361725" cy="144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7"/>
          <p:cNvSpPr/>
          <p:nvPr/>
        </p:nvSpPr>
        <p:spPr>
          <a:xfrm>
            <a:off x="-804200" y="-73450"/>
            <a:ext cx="10058400" cy="5220652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8" name="Google Shape;288;p37"/>
          <p:cNvSpPr txBox="1"/>
          <p:nvPr/>
        </p:nvSpPr>
        <p:spPr>
          <a:xfrm>
            <a:off x="138725" y="223050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Implementation</a:t>
            </a:r>
            <a:endParaRPr b="1" sz="18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89" name="Google Shape;289;p37"/>
          <p:cNvSpPr txBox="1"/>
          <p:nvPr/>
        </p:nvSpPr>
        <p:spPr>
          <a:xfrm>
            <a:off x="4639150" y="1471275"/>
            <a:ext cx="300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90" name="Google Shape;290;p37"/>
          <p:cNvSpPr txBox="1"/>
          <p:nvPr/>
        </p:nvSpPr>
        <p:spPr>
          <a:xfrm>
            <a:off x="1373275" y="4111500"/>
            <a:ext cx="2159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Mentors Dashboard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37"/>
          <p:cNvSpPr txBox="1"/>
          <p:nvPr/>
        </p:nvSpPr>
        <p:spPr>
          <a:xfrm>
            <a:off x="5350925" y="4335625"/>
            <a:ext cx="1965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37"/>
          <p:cNvSpPr txBox="1"/>
          <p:nvPr/>
        </p:nvSpPr>
        <p:spPr>
          <a:xfrm>
            <a:off x="4790525" y="1500625"/>
            <a:ext cx="3642000" cy="31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3" name="Google Shape;293;p37" title="WhatsApp Image 2025-03-28 at 20.32.24_4503bc27.jpg"/>
          <p:cNvPicPr preferRelativeResize="0"/>
          <p:nvPr/>
        </p:nvPicPr>
        <p:blipFill rotWithShape="1">
          <a:blip r:embed="rId4">
            <a:alphaModFix/>
          </a:blip>
          <a:srcRect b="0" l="0" r="0" t="11723"/>
          <a:stretch/>
        </p:blipFill>
        <p:spPr>
          <a:xfrm>
            <a:off x="-140650" y="1886775"/>
            <a:ext cx="4835350" cy="1947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7"/>
          <p:cNvSpPr txBox="1"/>
          <p:nvPr/>
        </p:nvSpPr>
        <p:spPr>
          <a:xfrm>
            <a:off x="4790525" y="1588425"/>
            <a:ext cx="3642000" cy="30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Mentee Management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Track and manage </a:t>
            </a: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active mentees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and their progress.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Session Overview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Displays </a:t>
            </a: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upcoming mentorship sessions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with mentees.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Skill Validation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Approve or decline skill validation requests from learners.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Pending Requests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View and manage </a:t>
            </a: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mentorship and skill validation requests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Performance Metrics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Shows </a:t>
            </a: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sessions conducted, open requests, and skills validated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Quick Actions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Easy access to </a:t>
            </a: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joining sessions, approving skills, and handling requests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. 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8"/>
          <p:cNvSpPr/>
          <p:nvPr/>
        </p:nvSpPr>
        <p:spPr>
          <a:xfrm>
            <a:off x="-804200" y="-73450"/>
            <a:ext cx="10058400" cy="5220652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4" name="Google Shape;304;p38"/>
          <p:cNvSpPr txBox="1"/>
          <p:nvPr/>
        </p:nvSpPr>
        <p:spPr>
          <a:xfrm>
            <a:off x="138725" y="223050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Implementation</a:t>
            </a:r>
            <a:endParaRPr b="1" sz="18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05" name="Google Shape;305;p38"/>
          <p:cNvSpPr txBox="1"/>
          <p:nvPr/>
        </p:nvSpPr>
        <p:spPr>
          <a:xfrm>
            <a:off x="4639150" y="1471275"/>
            <a:ext cx="300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06" name="Google Shape;306;p38"/>
          <p:cNvSpPr txBox="1"/>
          <p:nvPr/>
        </p:nvSpPr>
        <p:spPr>
          <a:xfrm>
            <a:off x="917025" y="4249125"/>
            <a:ext cx="2159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Finding Mentor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38"/>
          <p:cNvSpPr txBox="1"/>
          <p:nvPr/>
        </p:nvSpPr>
        <p:spPr>
          <a:xfrm>
            <a:off x="5350925" y="4335625"/>
            <a:ext cx="1965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38"/>
          <p:cNvSpPr txBox="1"/>
          <p:nvPr/>
        </p:nvSpPr>
        <p:spPr>
          <a:xfrm>
            <a:off x="4790525" y="1500625"/>
            <a:ext cx="3642000" cy="31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38"/>
          <p:cNvSpPr txBox="1"/>
          <p:nvPr/>
        </p:nvSpPr>
        <p:spPr>
          <a:xfrm>
            <a:off x="4790525" y="1588425"/>
            <a:ext cx="3642000" cy="30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Mentor Discovery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Users can search for </a:t>
            </a: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mentors based on skills, expertise, or name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.</a:t>
            </a:r>
            <a:endParaRPr sz="11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Filtering Options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Categories include </a:t>
            </a: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Frontend, Backend, Mobile Dev, and UI/UX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with experience levels.</a:t>
            </a:r>
            <a:endParaRPr sz="11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Mentor Profiles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Displays mentor details like </a:t>
            </a: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name, role, skills, rating, and availability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.</a:t>
            </a:r>
            <a:endParaRPr sz="11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Session Booking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Users can </a:t>
            </a: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book sessions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directly from the mentor’s profile.</a:t>
            </a:r>
            <a:endParaRPr sz="11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User Ratings &amp; Experience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Mentors are rated (⭐4.8, ⭐4.9) based on sessions conducted.</a:t>
            </a:r>
            <a:endParaRPr sz="11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Session Availability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Indicates </a:t>
            </a: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when a mentor is available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for booking.</a:t>
            </a:r>
            <a:endParaRPr sz="11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310" name="Google Shape;310;p38" title="3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61950" y="1588425"/>
            <a:ext cx="4928509" cy="244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9"/>
          <p:cNvSpPr/>
          <p:nvPr/>
        </p:nvSpPr>
        <p:spPr>
          <a:xfrm>
            <a:off x="-804200" y="-73450"/>
            <a:ext cx="10058400" cy="5220652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0" name="Google Shape;320;p39"/>
          <p:cNvSpPr txBox="1"/>
          <p:nvPr/>
        </p:nvSpPr>
        <p:spPr>
          <a:xfrm>
            <a:off x="138725" y="223050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Implementation</a:t>
            </a:r>
            <a:endParaRPr b="1" sz="18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21" name="Google Shape;321;p39"/>
          <p:cNvSpPr txBox="1"/>
          <p:nvPr/>
        </p:nvSpPr>
        <p:spPr>
          <a:xfrm>
            <a:off x="4639150" y="1471275"/>
            <a:ext cx="300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22" name="Google Shape;322;p39"/>
          <p:cNvSpPr txBox="1"/>
          <p:nvPr/>
        </p:nvSpPr>
        <p:spPr>
          <a:xfrm>
            <a:off x="1373275" y="4111500"/>
            <a:ext cx="2159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Employers</a:t>
            </a:r>
            <a:r>
              <a:rPr b="1"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Dashboard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39"/>
          <p:cNvSpPr txBox="1"/>
          <p:nvPr/>
        </p:nvSpPr>
        <p:spPr>
          <a:xfrm>
            <a:off x="5350925" y="4335625"/>
            <a:ext cx="1965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39"/>
          <p:cNvSpPr txBox="1"/>
          <p:nvPr/>
        </p:nvSpPr>
        <p:spPr>
          <a:xfrm>
            <a:off x="4790525" y="1500625"/>
            <a:ext cx="3642000" cy="31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39"/>
          <p:cNvSpPr txBox="1"/>
          <p:nvPr/>
        </p:nvSpPr>
        <p:spPr>
          <a:xfrm>
            <a:off x="4790525" y="1269363"/>
            <a:ext cx="3642000" cy="30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Job Listings Overview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Employers can track </a:t>
            </a: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active job postings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and </a:t>
            </a: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positions filled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.</a:t>
            </a:r>
            <a:endParaRPr sz="11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Applicant Tracking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Displays </a:t>
            </a: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total applicants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and </a:t>
            </a: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talent matches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based on job fit.</a:t>
            </a:r>
            <a:endParaRPr sz="11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Recent Applications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Lists newly received applications with </a:t>
            </a: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job titles, posting dates, and review options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.</a:t>
            </a:r>
            <a:endParaRPr sz="11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Candidate Recommendations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Suggests </a:t>
            </a: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top-matching candidates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with </a:t>
            </a: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match percentage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(e.g., </a:t>
            </a: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98% match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).</a:t>
            </a:r>
            <a:endParaRPr sz="11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Profile Review &amp; Shortlisting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Employers can </a:t>
            </a: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view candidate profiles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and shortlist potential hires.</a:t>
            </a:r>
            <a:endParaRPr sz="11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Hiring Efficiency Insights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Tracks </a:t>
            </a: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hiring success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through key metrics like </a:t>
            </a:r>
            <a:r>
              <a:rPr b="1"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positions filled and applicant trends</a:t>
            </a: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.</a:t>
            </a:r>
            <a:endParaRPr sz="11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326" name="Google Shape;326;p39" title="2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97850" y="1668450"/>
            <a:ext cx="4901245" cy="229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0"/>
          <p:cNvSpPr/>
          <p:nvPr/>
        </p:nvSpPr>
        <p:spPr>
          <a:xfrm>
            <a:off x="-804200" y="-73450"/>
            <a:ext cx="10058400" cy="5220652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6" name="Google Shape;336;p40"/>
          <p:cNvSpPr txBox="1"/>
          <p:nvPr/>
        </p:nvSpPr>
        <p:spPr>
          <a:xfrm>
            <a:off x="138725" y="223050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Implementation</a:t>
            </a:r>
            <a:endParaRPr b="1" sz="18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37" name="Google Shape;337;p40"/>
          <p:cNvSpPr txBox="1"/>
          <p:nvPr/>
        </p:nvSpPr>
        <p:spPr>
          <a:xfrm>
            <a:off x="4639150" y="1471275"/>
            <a:ext cx="300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38" name="Google Shape;338;p40"/>
          <p:cNvSpPr txBox="1"/>
          <p:nvPr/>
        </p:nvSpPr>
        <p:spPr>
          <a:xfrm>
            <a:off x="2564325" y="4389350"/>
            <a:ext cx="2159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 Resume Optimizer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40"/>
          <p:cNvSpPr txBox="1"/>
          <p:nvPr/>
        </p:nvSpPr>
        <p:spPr>
          <a:xfrm>
            <a:off x="5350925" y="4335625"/>
            <a:ext cx="1965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40"/>
          <p:cNvSpPr txBox="1"/>
          <p:nvPr/>
        </p:nvSpPr>
        <p:spPr>
          <a:xfrm>
            <a:off x="4790525" y="1500625"/>
            <a:ext cx="3642000" cy="31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40"/>
          <p:cNvSpPr txBox="1"/>
          <p:nvPr/>
        </p:nvSpPr>
        <p:spPr>
          <a:xfrm>
            <a:off x="4364700" y="1243825"/>
            <a:ext cx="4158600" cy="30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b="1"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Resume Upload &amp; Parsing</a:t>
            </a:r>
            <a:r>
              <a:rPr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Users can upload their resume in PDF, DOC, or DOCX format. The system extracts and analyzes the resume content.</a:t>
            </a:r>
            <a:br>
              <a:rPr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endParaRPr sz="9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b="1"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Job Details Input</a:t>
            </a:r>
            <a:r>
              <a:rPr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Users enter job details like title, company name, and job description to tailor the resume accordingly.</a:t>
            </a:r>
            <a:br>
              <a:rPr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endParaRPr sz="9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b="1"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Keyword Matching &amp; Score</a:t>
            </a:r>
            <a:r>
              <a:rPr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The system compares the resume against the job description, highlighting matching and missing keywords, and provides a match score.</a:t>
            </a:r>
            <a:br>
              <a:rPr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endParaRPr sz="9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b="1"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AI-Powered Improvement Suggestions</a:t>
            </a:r>
            <a:r>
              <a:rPr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The tool suggests enhancements such as emphasizing relevant skills, adding metrics, or highlighting project experiences.</a:t>
            </a:r>
            <a:br>
              <a:rPr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endParaRPr sz="9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b="1"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Preview &amp; Edit Option</a:t>
            </a:r>
            <a:r>
              <a:rPr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Users can review the AI-optimized resume content and make edits before finalizing it.</a:t>
            </a:r>
            <a:br>
              <a:rPr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endParaRPr sz="9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b="1"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Download Optimized Resume</a:t>
            </a:r>
            <a:r>
              <a:rPr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Once satisfied, users can download the tailored resume, ensuring it aligns well with the job requirements and ATS (Applicant Tracking System) standards.</a:t>
            </a:r>
            <a:br>
              <a:rPr lang="en" sz="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endParaRPr b="1" sz="9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342" name="Google Shape;342;p40"/>
          <p:cNvPicPr preferRelativeResize="0"/>
          <p:nvPr/>
        </p:nvPicPr>
        <p:blipFill rotWithShape="1">
          <a:blip r:embed="rId4">
            <a:alphaModFix/>
          </a:blip>
          <a:srcRect b="0" l="0" r="10458" t="0"/>
          <a:stretch/>
        </p:blipFill>
        <p:spPr>
          <a:xfrm>
            <a:off x="-33600" y="1243825"/>
            <a:ext cx="2429150" cy="172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40"/>
          <p:cNvPicPr preferRelativeResize="0"/>
          <p:nvPr/>
        </p:nvPicPr>
        <p:blipFill rotWithShape="1">
          <a:blip r:embed="rId5">
            <a:alphaModFix/>
          </a:blip>
          <a:srcRect b="0" l="0" r="18420" t="0"/>
          <a:stretch/>
        </p:blipFill>
        <p:spPr>
          <a:xfrm>
            <a:off x="133226" y="2967363"/>
            <a:ext cx="2095499" cy="172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40"/>
          <p:cNvPicPr preferRelativeResize="0"/>
          <p:nvPr/>
        </p:nvPicPr>
        <p:blipFill rotWithShape="1">
          <a:blip r:embed="rId6">
            <a:alphaModFix/>
          </a:blip>
          <a:srcRect b="0" l="23646" r="26213" t="12709"/>
          <a:stretch/>
        </p:blipFill>
        <p:spPr>
          <a:xfrm>
            <a:off x="2112671" y="1311575"/>
            <a:ext cx="2526480" cy="302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1"/>
          <p:cNvSpPr/>
          <p:nvPr/>
        </p:nvSpPr>
        <p:spPr>
          <a:xfrm>
            <a:off x="-771625" y="-38575"/>
            <a:ext cx="10058400" cy="5220652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4" name="Google Shape;354;p41"/>
          <p:cNvSpPr txBox="1"/>
          <p:nvPr/>
        </p:nvSpPr>
        <p:spPr>
          <a:xfrm>
            <a:off x="138725" y="223050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Implementation</a:t>
            </a:r>
            <a:endParaRPr b="1" sz="18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55" name="Google Shape;355;p41"/>
          <p:cNvSpPr txBox="1"/>
          <p:nvPr/>
        </p:nvSpPr>
        <p:spPr>
          <a:xfrm>
            <a:off x="4639150" y="1471275"/>
            <a:ext cx="300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56" name="Google Shape;356;p41"/>
          <p:cNvSpPr txBox="1"/>
          <p:nvPr/>
        </p:nvSpPr>
        <p:spPr>
          <a:xfrm>
            <a:off x="2822600" y="4401925"/>
            <a:ext cx="2159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Redeem Points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41"/>
          <p:cNvSpPr txBox="1"/>
          <p:nvPr/>
        </p:nvSpPr>
        <p:spPr>
          <a:xfrm>
            <a:off x="5350925" y="4335625"/>
            <a:ext cx="1965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41"/>
          <p:cNvSpPr txBox="1"/>
          <p:nvPr/>
        </p:nvSpPr>
        <p:spPr>
          <a:xfrm>
            <a:off x="4790525" y="1500625"/>
            <a:ext cx="3642000" cy="29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41"/>
          <p:cNvSpPr txBox="1"/>
          <p:nvPr/>
        </p:nvSpPr>
        <p:spPr>
          <a:xfrm>
            <a:off x="4364700" y="1243825"/>
            <a:ext cx="4158600" cy="30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utfit"/>
              <a:buChar char="●"/>
            </a:pP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Users should only be able to redeem a reward if they have enough points.</a:t>
            </a:r>
            <a:b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endParaRPr sz="11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utfit"/>
              <a:buChar char="●"/>
            </a:pP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After redeeming, the available points should update in real-time.</a:t>
            </a:r>
            <a:b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endParaRPr sz="11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utfit"/>
              <a:buChar char="●"/>
            </a:pP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The "Redeem" button should be disabled if the user lacks sufficient points.</a:t>
            </a:r>
            <a:b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endParaRPr sz="11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utfit"/>
              <a:buChar char="●"/>
            </a:pP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Provide a confirmation prompt before deducting points.</a:t>
            </a:r>
            <a:b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endParaRPr sz="11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utfit"/>
              <a:buChar char="●"/>
            </a:pP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Show a success message and allow users to download their certificate after redemption.</a:t>
            </a:r>
            <a:b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endParaRPr sz="11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utfit"/>
              <a:buChar char="●"/>
            </a:pPr>
            <a:r>
              <a:rPr lang="en" sz="1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Consider implementing a history section where users can view past redemptions.</a:t>
            </a:r>
            <a:endParaRPr sz="11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360" name="Google Shape;360;p41"/>
          <p:cNvPicPr preferRelativeResize="0"/>
          <p:nvPr/>
        </p:nvPicPr>
        <p:blipFill rotWithShape="1">
          <a:blip r:embed="rId4">
            <a:alphaModFix/>
          </a:blip>
          <a:srcRect b="10361" l="13321" r="32810" t="20833"/>
          <a:stretch/>
        </p:blipFill>
        <p:spPr>
          <a:xfrm>
            <a:off x="0" y="1336000"/>
            <a:ext cx="2857049" cy="165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725" y="2990350"/>
            <a:ext cx="2797351" cy="192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2"/>
          <p:cNvSpPr/>
          <p:nvPr/>
        </p:nvSpPr>
        <p:spPr>
          <a:xfrm>
            <a:off x="-801275" y="-331725"/>
            <a:ext cx="10378440" cy="586359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71" name="Google Shape;371;p42"/>
          <p:cNvSpPr txBox="1"/>
          <p:nvPr/>
        </p:nvSpPr>
        <p:spPr>
          <a:xfrm>
            <a:off x="0" y="110525"/>
            <a:ext cx="84879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Future Objective</a:t>
            </a:r>
            <a:endParaRPr b="1" sz="18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72" name="Google Shape;372;p42"/>
          <p:cNvSpPr txBox="1"/>
          <p:nvPr/>
        </p:nvSpPr>
        <p:spPr>
          <a:xfrm>
            <a:off x="276000" y="1391175"/>
            <a:ext cx="7935900" cy="3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exend"/>
              <a:buAutoNum type="arabicPeriod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Peer-to-Peer Learning via Video Calls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Enables live skill exchange sessions through secure video calls, fostering interactive learning and mentorship.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exend"/>
              <a:buAutoNum type="arabicPeriod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Decentralized Learning &amp; Skill Verification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Blockchain-based certificates for verified skill endorsements and decentralized skill records to ensure credibility across platforms.</a:t>
            </a:r>
            <a:b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exend"/>
              <a:buAutoNum type="arabicPeriod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Metaverse &amp; VR-Based Learning Modules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Immersive learning through VR-based training simulations and virtual skill swap rooms for hands-on experiences.</a:t>
            </a:r>
            <a:b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exend"/>
              <a:buAutoNum type="arabicPeriod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Smart Contracts for Skill Exchange &amp; Payments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Secure and automated transactions using blockchain to ensure fair exchanges and fraud prevention in freelancing &amp; mentorship.</a:t>
            </a:r>
            <a:b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exend"/>
              <a:buAutoNum type="arabicPeriod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Automated AI Job &amp; Internship Applications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AI auto-applies to relevant jobs and internships based on user skills, with smart tracking of application status and interview scheduling.</a:t>
            </a:r>
            <a:b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endParaRPr b="1" sz="16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73" name="Google Shape;373;p42"/>
          <p:cNvSpPr txBox="1"/>
          <p:nvPr/>
        </p:nvSpPr>
        <p:spPr>
          <a:xfrm>
            <a:off x="138632" y="1496607"/>
            <a:ext cx="2729100" cy="234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/>
          <p:nvPr/>
        </p:nvSpPr>
        <p:spPr>
          <a:xfrm>
            <a:off x="-30875" y="-3090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0" name="Google Shape;140;p26"/>
          <p:cNvSpPr txBox="1"/>
          <p:nvPr/>
        </p:nvSpPr>
        <p:spPr>
          <a:xfrm>
            <a:off x="500575" y="235575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Idea / Approach details (&amp; implemented features) </a:t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41" name="Google Shape;141;p26"/>
          <p:cNvSpPr txBox="1"/>
          <p:nvPr/>
        </p:nvSpPr>
        <p:spPr>
          <a:xfrm>
            <a:off x="810900" y="1359250"/>
            <a:ext cx="7550700" cy="3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Problem Statement:</a:t>
            </a:r>
            <a:r>
              <a:rPr lang="en" sz="15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Many individuals struggle with limited access to quality education, skills mismatching job market demands, financial constraints, and lack of professional networks, leading to unequal job opportunities.</a:t>
            </a:r>
            <a:endParaRPr sz="15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Solution Overview:</a:t>
            </a:r>
            <a:r>
              <a:rPr lang="en" sz="15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EduTrade is an AI-powered platform that bridges the gap between learning and employment. It provides personalized skill assessments, free learning resources, AI-driven job matching, a Skill Swap Marketplace, and instant resume generation to help users secure sustainable careers.</a:t>
            </a:r>
            <a:endParaRPr sz="15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User Roles &amp; Features:</a:t>
            </a:r>
            <a:endParaRPr b="1" sz="15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Learner:</a:t>
            </a:r>
            <a:r>
              <a:rPr lang="en" sz="15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Skill swap, job applications, study groups, AI recommendations.</a:t>
            </a:r>
            <a:endParaRPr sz="15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Mentor:</a:t>
            </a:r>
            <a:r>
              <a:rPr lang="en" sz="15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Skill validation, learning sessions, career guidance</a:t>
            </a:r>
            <a:endParaRPr sz="15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Employer:</a:t>
            </a:r>
            <a:r>
              <a:rPr lang="en" sz="15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Job postings, candidate reviews, interviews.</a:t>
            </a:r>
            <a:endParaRPr b="1" sz="15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1" name="Google Shape;151;p27"/>
          <p:cNvSpPr txBox="1"/>
          <p:nvPr/>
        </p:nvSpPr>
        <p:spPr>
          <a:xfrm>
            <a:off x="500575" y="235575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Innovation (Showstopper)</a:t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</p:txBody>
      </p:sp>
      <p:sp>
        <p:nvSpPr>
          <p:cNvPr id="152" name="Google Shape;152;p27"/>
          <p:cNvSpPr txBox="1"/>
          <p:nvPr/>
        </p:nvSpPr>
        <p:spPr>
          <a:xfrm>
            <a:off x="796950" y="1364275"/>
            <a:ext cx="6302700" cy="36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utfit"/>
              <a:buAutoNum type="arabicPeriod"/>
            </a:pPr>
            <a:r>
              <a:rPr b="1" lang="en" sz="10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Skill Swap Marketplace</a:t>
            </a:r>
            <a:endParaRPr b="1" sz="10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utfit"/>
              <a:buChar char="○"/>
            </a:pPr>
            <a:r>
              <a:rPr lang="en" sz="10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Users exchange skills (e.g., coding for UI/UX) using a time-based token system.</a:t>
            </a:r>
            <a:endParaRPr sz="10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utfit"/>
              <a:buChar char="○"/>
            </a:pPr>
            <a:r>
              <a:rPr lang="en" sz="10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AI or manual matching ensures fair and relevant learning exchanges.</a:t>
            </a:r>
            <a:endParaRPr sz="10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utfit"/>
              <a:buAutoNum type="arabicPeriod"/>
            </a:pPr>
            <a:r>
              <a:rPr b="1" lang="en" sz="10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Job Market Integration</a:t>
            </a:r>
            <a:endParaRPr b="1" sz="10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utfit"/>
              <a:buChar char="○"/>
            </a:pPr>
            <a:r>
              <a:rPr lang="en" sz="10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AI-driven smart job matching connects users with relevant opportunities.</a:t>
            </a:r>
            <a:endParaRPr sz="10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utfit"/>
              <a:buChar char="○"/>
            </a:pPr>
            <a:r>
              <a:rPr lang="en" sz="10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Includes resume building, interview prep, and direct recruitment.</a:t>
            </a:r>
            <a:endParaRPr sz="10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utfit"/>
              <a:buAutoNum type="arabicPeriod"/>
            </a:pPr>
            <a:r>
              <a:rPr b="1" lang="en" sz="10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Instant AI Resume &amp; Portfolio Generator</a:t>
            </a:r>
            <a:endParaRPr b="1" sz="10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utfit"/>
              <a:buChar char="○"/>
            </a:pPr>
            <a:r>
              <a:rPr lang="en" sz="10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AI creates professional resumes, cover letters, and project portfolios.</a:t>
            </a:r>
            <a:endParaRPr sz="10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utfit"/>
              <a:buChar char="○"/>
            </a:pPr>
            <a:r>
              <a:rPr lang="en" sz="10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Real-time updates based on new certifications and work experience.</a:t>
            </a:r>
            <a:endParaRPr sz="10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utfit"/>
              <a:buAutoNum type="arabicPeriod"/>
            </a:pPr>
            <a:r>
              <a:rPr b="1" lang="en" sz="10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Gamified Skill Challenges</a:t>
            </a:r>
            <a:r>
              <a:rPr b="1" lang="en" sz="10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&amp; Hackathons</a:t>
            </a:r>
            <a:endParaRPr b="1" sz="10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utfit"/>
              <a:buChar char="○"/>
            </a:pPr>
            <a:r>
              <a:rPr lang="en" sz="10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Daily challenges, leaderboards, and digital badges for skill mastery.</a:t>
            </a:r>
            <a:endParaRPr sz="10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utfit"/>
              <a:buChar char="○"/>
            </a:pPr>
            <a:r>
              <a:rPr lang="en" sz="10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Community-driven hackathons to foster engagement and innovation.</a:t>
            </a:r>
            <a:endParaRPr sz="10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utfit"/>
              <a:buAutoNum type="arabicPeriod"/>
            </a:pPr>
            <a:r>
              <a:rPr b="1" lang="en" sz="10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Personalized Study Groups &amp; Accountability Buddies</a:t>
            </a:r>
            <a:endParaRPr b="1" sz="10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utfit"/>
              <a:buChar char="○"/>
            </a:pPr>
            <a:r>
              <a:rPr lang="en" sz="10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AI matches users with peers and mentors based on learning goals.</a:t>
            </a:r>
            <a:endParaRPr sz="10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utfit"/>
              <a:buChar char="○"/>
            </a:pPr>
            <a:r>
              <a:rPr lang="en" sz="10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Virtual study groups with progress tracking for motivation.</a:t>
            </a:r>
            <a:endParaRPr sz="10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utfit"/>
              <a:buAutoNum type="arabicPeriod"/>
            </a:pPr>
            <a:r>
              <a:rPr b="1" lang="en" sz="10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Instant Skill Endorsements from Mentors</a:t>
            </a:r>
            <a:endParaRPr b="1" sz="10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utfit"/>
              <a:buChar char="○"/>
            </a:pPr>
            <a:r>
              <a:rPr lang="en" sz="10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Industry experts validate skills based on projects and performance.</a:t>
            </a:r>
            <a:endParaRPr sz="10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utfit"/>
              <a:buChar char="○"/>
            </a:pPr>
            <a:r>
              <a:rPr lang="en" sz="10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Enhances credibility, boosting job and freelancing prospects.</a:t>
            </a:r>
            <a:endParaRPr sz="10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2" name="Google Shape;162;p28"/>
          <p:cNvSpPr txBox="1"/>
          <p:nvPr/>
        </p:nvSpPr>
        <p:spPr>
          <a:xfrm>
            <a:off x="500575" y="235575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Tech Stack</a:t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63" name="Google Shape;163;p28"/>
          <p:cNvSpPr txBox="1"/>
          <p:nvPr/>
        </p:nvSpPr>
        <p:spPr>
          <a:xfrm>
            <a:off x="968450" y="1388675"/>
            <a:ext cx="74100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</a:rPr>
              <a:t>Frontend:</a:t>
            </a:r>
            <a:r>
              <a:rPr lang="en" sz="1900">
                <a:solidFill>
                  <a:schemeClr val="dk1"/>
                </a:solidFill>
              </a:rPr>
              <a:t> React.js</a:t>
            </a:r>
            <a:br>
              <a:rPr lang="en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</a:rPr>
              <a:t>Backend:</a:t>
            </a:r>
            <a:r>
              <a:rPr lang="en" sz="1900">
                <a:solidFill>
                  <a:schemeClr val="dk1"/>
                </a:solidFill>
              </a:rPr>
              <a:t> Node.js, Flask</a:t>
            </a:r>
            <a:br>
              <a:rPr lang="en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</a:rPr>
              <a:t>Database:</a:t>
            </a:r>
            <a:r>
              <a:rPr lang="en" sz="1900">
                <a:solidFill>
                  <a:schemeClr val="dk1"/>
                </a:solidFill>
              </a:rPr>
              <a:t> MongoDB</a:t>
            </a:r>
            <a:br>
              <a:rPr lang="en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</a:rPr>
              <a:t>Machine Learning:</a:t>
            </a:r>
            <a:r>
              <a:rPr lang="en" sz="1900">
                <a:solidFill>
                  <a:schemeClr val="dk1"/>
                </a:solidFill>
              </a:rPr>
              <a:t> Python</a:t>
            </a:r>
            <a:endParaRPr sz="1900">
              <a:solidFill>
                <a:schemeClr val="dk1"/>
              </a:solidFill>
            </a:endParaRPr>
          </a:p>
        </p:txBody>
      </p:sp>
      <p:pic>
        <p:nvPicPr>
          <p:cNvPr id="164" name="Google Shape;164;p28"/>
          <p:cNvPicPr preferRelativeResize="0"/>
          <p:nvPr/>
        </p:nvPicPr>
        <p:blipFill rotWithShape="1">
          <a:blip r:embed="rId4">
            <a:alphaModFix/>
          </a:blip>
          <a:srcRect b="11087" l="5488" r="7524" t="0"/>
          <a:stretch/>
        </p:blipFill>
        <p:spPr>
          <a:xfrm>
            <a:off x="4572000" y="1444725"/>
            <a:ext cx="3893525" cy="21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/>
          <p:nvPr/>
        </p:nvSpPr>
        <p:spPr>
          <a:xfrm>
            <a:off x="-801275" y="-331725"/>
            <a:ext cx="10378440" cy="586359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4" name="Google Shape;174;p29"/>
          <p:cNvSpPr txBox="1"/>
          <p:nvPr/>
        </p:nvSpPr>
        <p:spPr>
          <a:xfrm>
            <a:off x="0" y="110525"/>
            <a:ext cx="84879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Use Case Diagram</a:t>
            </a:r>
            <a:endParaRPr b="1" sz="18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175" name="Google Shape;175;p29" title="diagram-export-3-28-2025-9_58_41-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1450" y="1090694"/>
            <a:ext cx="9144003" cy="39857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/>
          <p:nvPr/>
        </p:nvSpPr>
        <p:spPr>
          <a:xfrm>
            <a:off x="-804200" y="-73450"/>
            <a:ext cx="10058400" cy="5220652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5" name="Google Shape;185;p30"/>
          <p:cNvSpPr txBox="1"/>
          <p:nvPr/>
        </p:nvSpPr>
        <p:spPr>
          <a:xfrm>
            <a:off x="138725" y="223050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Implementation</a:t>
            </a:r>
            <a:endParaRPr b="1" sz="18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6" name="Google Shape;186;p30"/>
          <p:cNvSpPr txBox="1"/>
          <p:nvPr/>
        </p:nvSpPr>
        <p:spPr>
          <a:xfrm>
            <a:off x="4639150" y="1471275"/>
            <a:ext cx="300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7" name="Google Shape;187;p30"/>
          <p:cNvSpPr txBox="1"/>
          <p:nvPr/>
        </p:nvSpPr>
        <p:spPr>
          <a:xfrm>
            <a:off x="1699125" y="4335625"/>
            <a:ext cx="1299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Landing Page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30"/>
          <p:cNvSpPr txBox="1"/>
          <p:nvPr/>
        </p:nvSpPr>
        <p:spPr>
          <a:xfrm>
            <a:off x="5350925" y="4335625"/>
            <a:ext cx="1965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9" name="Google Shape;189;p30" title="1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471275"/>
            <a:ext cx="4698150" cy="272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0"/>
          <p:cNvSpPr txBox="1"/>
          <p:nvPr/>
        </p:nvSpPr>
        <p:spPr>
          <a:xfrm>
            <a:off x="4698150" y="1515125"/>
            <a:ext cx="3833400" cy="31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Welcome Section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Introduces EduTrade as a platform for learning, mentorship, and career growth.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User Categories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Sections for </a:t>
            </a: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Learners, Mentors, and Employers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with their respective benefits.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Key Features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Highlights </a:t>
            </a: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Skill Swap, Expert Mentorship, Certifications, and Job Board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User Engagement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Encourages </a:t>
            </a: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skill-sharing, learning progress tracking, and job matching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Modern UI/UX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Clean, </a:t>
            </a: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responsive design using React.js and Tailwind CSS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for easy navigation.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Call to Action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Directs users to sign up and explore the platform’s services. 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/>
          <p:nvPr/>
        </p:nvSpPr>
        <p:spPr>
          <a:xfrm>
            <a:off x="-804200" y="-73450"/>
            <a:ext cx="10058400" cy="5220652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0" name="Google Shape;200;p31"/>
          <p:cNvSpPr txBox="1"/>
          <p:nvPr/>
        </p:nvSpPr>
        <p:spPr>
          <a:xfrm>
            <a:off x="138725" y="223050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Implementation</a:t>
            </a:r>
            <a:endParaRPr b="1" sz="18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01" name="Google Shape;201;p31"/>
          <p:cNvSpPr txBox="1"/>
          <p:nvPr/>
        </p:nvSpPr>
        <p:spPr>
          <a:xfrm>
            <a:off x="4639150" y="1471275"/>
            <a:ext cx="300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2" name="Google Shape;202;p31"/>
          <p:cNvSpPr txBox="1"/>
          <p:nvPr/>
        </p:nvSpPr>
        <p:spPr>
          <a:xfrm>
            <a:off x="1699125" y="4335625"/>
            <a:ext cx="2584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Role Based Login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31"/>
          <p:cNvSpPr txBox="1"/>
          <p:nvPr/>
        </p:nvSpPr>
        <p:spPr>
          <a:xfrm>
            <a:off x="5350925" y="4335625"/>
            <a:ext cx="1965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31"/>
          <p:cNvSpPr txBox="1"/>
          <p:nvPr/>
        </p:nvSpPr>
        <p:spPr>
          <a:xfrm>
            <a:off x="4350275" y="1310275"/>
            <a:ext cx="3840000" cy="31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Role-Based Authentication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Users log in with unique credentials and access features based on their role (Learner, Mentor, or Employer).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Secure Access Control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Ensures restricted access to role-specific functionalities using authentication keys or tokens.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Learner Dashboard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Provides access to courses, progress tracking, and feedback submission.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Mentor Dashboard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Enables content creation, feedback management, and interaction with learners.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Employer Dashboard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Allows job postings, candidate searches, and engagement with potential hires.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Session Management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Uses JWT or OAuth for secure login sessions and role verification.</a:t>
            </a:r>
            <a:b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endParaRPr b="1" sz="11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205" name="Google Shape;205;p31"/>
          <p:cNvPicPr preferRelativeResize="0"/>
          <p:nvPr/>
        </p:nvPicPr>
        <p:blipFill rotWithShape="1">
          <a:blip r:embed="rId4">
            <a:alphaModFix/>
          </a:blip>
          <a:srcRect b="0" l="0" r="0" t="11292"/>
          <a:stretch/>
        </p:blipFill>
        <p:spPr>
          <a:xfrm>
            <a:off x="-241475" y="1944100"/>
            <a:ext cx="4699075" cy="2334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2"/>
          <p:cNvSpPr/>
          <p:nvPr/>
        </p:nvSpPr>
        <p:spPr>
          <a:xfrm>
            <a:off x="-804200" y="-73450"/>
            <a:ext cx="10058400" cy="5220652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5" name="Google Shape;215;p32"/>
          <p:cNvSpPr txBox="1"/>
          <p:nvPr/>
        </p:nvSpPr>
        <p:spPr>
          <a:xfrm>
            <a:off x="138725" y="223050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Implementation</a:t>
            </a:r>
            <a:endParaRPr b="1" sz="18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16" name="Google Shape;216;p32"/>
          <p:cNvSpPr txBox="1"/>
          <p:nvPr/>
        </p:nvSpPr>
        <p:spPr>
          <a:xfrm>
            <a:off x="4639150" y="1471275"/>
            <a:ext cx="300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17" name="Google Shape;217;p32"/>
          <p:cNvSpPr txBox="1"/>
          <p:nvPr/>
        </p:nvSpPr>
        <p:spPr>
          <a:xfrm>
            <a:off x="1086400" y="4335625"/>
            <a:ext cx="1965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Learner Dashboard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32"/>
          <p:cNvSpPr txBox="1"/>
          <p:nvPr/>
        </p:nvSpPr>
        <p:spPr>
          <a:xfrm>
            <a:off x="5350925" y="4335625"/>
            <a:ext cx="1965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9" name="Google Shape;219;p32" title="WhatsApp Image 2025-03-28 at 20.31.13_df2fa6e7.jpg"/>
          <p:cNvPicPr preferRelativeResize="0"/>
          <p:nvPr/>
        </p:nvPicPr>
        <p:blipFill rotWithShape="1">
          <a:blip r:embed="rId4">
            <a:alphaModFix/>
          </a:blip>
          <a:srcRect b="0" l="1076" r="1076" t="6872"/>
          <a:stretch/>
        </p:blipFill>
        <p:spPr>
          <a:xfrm>
            <a:off x="0" y="1658475"/>
            <a:ext cx="4698150" cy="253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2"/>
          <p:cNvSpPr txBox="1"/>
          <p:nvPr/>
        </p:nvSpPr>
        <p:spPr>
          <a:xfrm>
            <a:off x="4639150" y="1402600"/>
            <a:ext cx="3780300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Personalized Dashboard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Displays learning progress, mentors, and available skill points.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Search &amp; Navigation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Users can search for jobs or skills to learn efficiently.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Current Learning Path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Tracks progress in frontend and backend development courses.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Upcoming Sessions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Scheduled mentoring sessions with topics and mentors.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Job Recommendations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AI-driven job matches based on skills and progress.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Quick Actions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Buttons for </a:t>
            </a: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Resume Builder, Skill Swap, and Find a Mentor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for career growth.</a:t>
            </a:r>
            <a:endParaRPr sz="17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3"/>
          <p:cNvSpPr/>
          <p:nvPr/>
        </p:nvSpPr>
        <p:spPr>
          <a:xfrm>
            <a:off x="-804200" y="-73450"/>
            <a:ext cx="10058400" cy="5220652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0" name="Google Shape;230;p33"/>
          <p:cNvSpPr txBox="1"/>
          <p:nvPr/>
        </p:nvSpPr>
        <p:spPr>
          <a:xfrm>
            <a:off x="138725" y="223050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Implementation</a:t>
            </a:r>
            <a:endParaRPr b="1" sz="18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31" name="Google Shape;231;p33"/>
          <p:cNvSpPr txBox="1"/>
          <p:nvPr/>
        </p:nvSpPr>
        <p:spPr>
          <a:xfrm>
            <a:off x="4639150" y="1471275"/>
            <a:ext cx="300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32" name="Google Shape;232;p33"/>
          <p:cNvSpPr txBox="1"/>
          <p:nvPr/>
        </p:nvSpPr>
        <p:spPr>
          <a:xfrm>
            <a:off x="1834425" y="4335625"/>
            <a:ext cx="1029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Skill Swap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33"/>
          <p:cNvSpPr txBox="1"/>
          <p:nvPr/>
        </p:nvSpPr>
        <p:spPr>
          <a:xfrm>
            <a:off x="5350925" y="4335625"/>
            <a:ext cx="1965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4" name="Google Shape;234;p33" title="WhatsApp Image 2025-03-28 at 20.31.28_29cd898b.jpg"/>
          <p:cNvPicPr preferRelativeResize="0"/>
          <p:nvPr/>
        </p:nvPicPr>
        <p:blipFill rotWithShape="1">
          <a:blip r:embed="rId4">
            <a:alphaModFix/>
          </a:blip>
          <a:srcRect b="0" l="11780" r="11772" t="0"/>
          <a:stretch/>
        </p:blipFill>
        <p:spPr>
          <a:xfrm>
            <a:off x="0" y="1500633"/>
            <a:ext cx="4698150" cy="2664733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3"/>
          <p:cNvSpPr txBox="1"/>
          <p:nvPr/>
        </p:nvSpPr>
        <p:spPr>
          <a:xfrm>
            <a:off x="4790525" y="1500625"/>
            <a:ext cx="3642000" cy="31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Learn &amp; Teach Skills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Users can exchange skills to earn points and certificates.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Performance Tracking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Displays </a:t>
            </a: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Teaching Hours, Learning Hours, Points Earned, and Active Sessions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Search &amp; Discover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Users can find experts based on skills like </a:t>
            </a: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React, TypeScript, Node.js, etc.</a:t>
            </a:r>
            <a:endParaRPr b="1"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Book Sessions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Allows easy scheduling of skill exchange sessions with mentors.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Dual Mode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Users can </a:t>
            </a: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Learn Skills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or </a:t>
            </a: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Teach Skills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to contribute to the community.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Gamification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– Encourages participation by rewarding points for teaching and learning.</a:t>
            </a:r>
            <a:endParaRPr sz="17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